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Montserrat"/>
      <p:regular r:id="rId27"/>
      <p:bold r:id="rId28"/>
      <p:italic r:id="rId29"/>
      <p:boldItalic r:id="rId30"/>
    </p:embeddedFont>
    <p:embeddedFont>
      <p:font typeface="Montserrat Black"/>
      <p:bold r:id="rId31"/>
      <p:boldItalic r:id="rId32"/>
    </p:embeddedFont>
    <p:embeddedFont>
      <p:font typeface="Montserrat Medium"/>
      <p:regular r:id="rId33"/>
      <p:bold r:id="rId34"/>
      <p:italic r:id="rId35"/>
      <p:boldItalic r:id="rId36"/>
    </p:embeddedFont>
    <p:embeddedFont>
      <p:font typeface="Montserrat ExtraBold"/>
      <p:bold r:id="rId37"/>
      <p:boldItalic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5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Black-bold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regular.fntdata"/><Relationship Id="rId10" Type="http://schemas.openxmlformats.org/officeDocument/2006/relationships/slide" Target="slides/slide5.xml"/><Relationship Id="rId32" Type="http://schemas.openxmlformats.org/officeDocument/2006/relationships/font" Target="fonts/MontserratBlack-bold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bold.fntdata"/><Relationship Id="rId15" Type="http://schemas.openxmlformats.org/officeDocument/2006/relationships/slide" Target="slides/slide10.xml"/><Relationship Id="rId37" Type="http://schemas.openxmlformats.org/officeDocument/2006/relationships/font" Target="fonts/MontserratExtraBold-bold.fntdata"/><Relationship Id="rId14" Type="http://schemas.openxmlformats.org/officeDocument/2006/relationships/slide" Target="slides/slide9.xml"/><Relationship Id="rId36" Type="http://schemas.openxmlformats.org/officeDocument/2006/relationships/font" Target="fonts/MontserratMedium-boldItalic.fntdata"/><Relationship Id="rId17" Type="http://schemas.openxmlformats.org/officeDocument/2006/relationships/slide" Target="slides/slide12.xml"/><Relationship Id="rId39" Type="http://schemas.openxmlformats.org/officeDocument/2006/relationships/font" Target="fonts/OpenSans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ExtraBold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d75525ec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d75525ec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4960501172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4960501172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4960501172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4960501172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4960501172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4960501172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07b78d5149_1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07b78d5149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4ceaa1a27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4ceaa1a27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4960501172_0_4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4960501172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496050117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496050117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4960501172_0_4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4960501172_0_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51dce603d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51dce603d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4960501172_0_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4960501172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39234a92c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039234a92c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4960501172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4960501172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496050117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496050117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4960501172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4960501172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960501172_0_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4960501172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4960501172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4960501172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5076977d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5076977d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5cdba4abc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45cdba4abc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5cdba4ab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45cdba4ab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a4002475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a4002475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11" Type="http://schemas.openxmlformats.org/officeDocument/2006/relationships/image" Target="../media/image9.png"/><Relationship Id="rId10" Type="http://schemas.openxmlformats.org/officeDocument/2006/relationships/image" Target="../media/image21.png"/><Relationship Id="rId12" Type="http://schemas.openxmlformats.org/officeDocument/2006/relationships/image" Target="../media/image7.png"/><Relationship Id="rId9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11.png"/><Relationship Id="rId7" Type="http://schemas.openxmlformats.org/officeDocument/2006/relationships/image" Target="../media/image17.png"/><Relationship Id="rId8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2.png"/><Relationship Id="rId4" Type="http://schemas.openxmlformats.org/officeDocument/2006/relationships/image" Target="../media/image33.png"/><Relationship Id="rId5" Type="http://schemas.openxmlformats.org/officeDocument/2006/relationships/image" Target="../media/image12.png"/><Relationship Id="rId6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32.png"/><Relationship Id="rId13" Type="http://schemas.openxmlformats.org/officeDocument/2006/relationships/image" Target="../media/image20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29.png"/><Relationship Id="rId9" Type="http://schemas.openxmlformats.org/officeDocument/2006/relationships/image" Target="../media/image26.png"/><Relationship Id="rId15" Type="http://schemas.openxmlformats.org/officeDocument/2006/relationships/image" Target="../media/image28.png"/><Relationship Id="rId14" Type="http://schemas.openxmlformats.org/officeDocument/2006/relationships/image" Target="../media/image36.png"/><Relationship Id="rId5" Type="http://schemas.openxmlformats.org/officeDocument/2006/relationships/image" Target="../media/image27.png"/><Relationship Id="rId6" Type="http://schemas.openxmlformats.org/officeDocument/2006/relationships/image" Target="../media/image43.png"/><Relationship Id="rId7" Type="http://schemas.openxmlformats.org/officeDocument/2006/relationships/image" Target="../media/image25.png"/><Relationship Id="rId8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3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mathildedesorbay@hozana.org" TargetMode="External"/><Relationship Id="rId4" Type="http://schemas.openxmlformats.org/officeDocument/2006/relationships/image" Target="../media/image30.png"/><Relationship Id="rId5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2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drive.google.com/file/d/1nrOynRNGHBreQWWlJrJmNsjkB0BEIscI/view" TargetMode="External"/><Relationship Id="rId4" Type="http://schemas.openxmlformats.org/officeDocument/2006/relationships/image" Target="../media/image3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Rw3DVcNGnvS-UfnQkdc0TzpYFxxXODzl/view" TargetMode="External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438" y="1180975"/>
            <a:ext cx="6130028" cy="19964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010250" y="3177425"/>
            <a:ext cx="7123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063A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1ère application de chapelet vivant !</a:t>
            </a:r>
            <a:endParaRPr sz="2200">
              <a:solidFill>
                <a:srgbClr val="063A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63A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Inspiré du Rosaire Vivant de la bienheureuse Pauline Jaricot</a:t>
            </a:r>
            <a:endParaRPr sz="1300">
              <a:solidFill>
                <a:schemeClr val="accent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3813" y="1816235"/>
            <a:ext cx="716400" cy="71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2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5748725" y="3157975"/>
            <a:ext cx="59055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2"/>
          <p:cNvSpPr txBox="1"/>
          <p:nvPr/>
        </p:nvSpPr>
        <p:spPr>
          <a:xfrm>
            <a:off x="2915600" y="283200"/>
            <a:ext cx="33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D1DFE4"/>
                </a:solidFill>
                <a:highlight>
                  <a:schemeClr val="lt1"/>
                </a:highlight>
              </a:rPr>
              <a:t>?</a:t>
            </a:r>
            <a:endParaRPr b="1" sz="2400">
              <a:solidFill>
                <a:srgbClr val="D1DFE4"/>
              </a:solidFill>
              <a:highlight>
                <a:schemeClr val="lt1"/>
              </a:highlight>
            </a:endParaRPr>
          </a:p>
        </p:txBody>
      </p:sp>
      <p:pic>
        <p:nvPicPr>
          <p:cNvPr id="194" name="Google Shape;194;p22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421438" y="959200"/>
            <a:ext cx="5905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2764613" y="2965988"/>
            <a:ext cx="5905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2"/>
          <p:cNvPicPr preferRelativeResize="0"/>
          <p:nvPr/>
        </p:nvPicPr>
        <p:blipFill rotWithShape="1">
          <a:blip r:embed="rId7">
            <a:alphaModFix amt="20000"/>
          </a:blip>
          <a:srcRect b="20704" l="0" r="85614" t="52771"/>
          <a:stretch/>
        </p:blipFill>
        <p:spPr>
          <a:xfrm rot="8521437">
            <a:off x="3150487" y="1380413"/>
            <a:ext cx="246650" cy="4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2"/>
          <p:cNvSpPr txBox="1"/>
          <p:nvPr/>
        </p:nvSpPr>
        <p:spPr>
          <a:xfrm>
            <a:off x="2090850" y="796688"/>
            <a:ext cx="33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D1DFE4"/>
                </a:solidFill>
                <a:highlight>
                  <a:schemeClr val="lt1"/>
                </a:highlight>
              </a:rPr>
              <a:t>?</a:t>
            </a:r>
            <a:endParaRPr b="1" sz="2400">
              <a:solidFill>
                <a:srgbClr val="D1DFE4"/>
              </a:solidFill>
              <a:highlight>
                <a:schemeClr val="lt1"/>
              </a:highlight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2421438" y="2836188"/>
            <a:ext cx="33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D1DFE4"/>
                </a:solidFill>
              </a:rPr>
              <a:t>?</a:t>
            </a:r>
            <a:endParaRPr b="1" sz="2400">
              <a:solidFill>
                <a:srgbClr val="D1DFE4"/>
              </a:solidFill>
            </a:endParaRPr>
          </a:p>
        </p:txBody>
      </p:sp>
      <p:pic>
        <p:nvPicPr>
          <p:cNvPr id="199" name="Google Shape;199;p22"/>
          <p:cNvPicPr preferRelativeResize="0"/>
          <p:nvPr/>
        </p:nvPicPr>
        <p:blipFill rotWithShape="1">
          <a:blip r:embed="rId7">
            <a:alphaModFix amt="20000"/>
          </a:blip>
          <a:srcRect b="20704" l="0" r="85614" t="52771"/>
          <a:stretch/>
        </p:blipFill>
        <p:spPr>
          <a:xfrm rot="8521437">
            <a:off x="3909325" y="855213"/>
            <a:ext cx="246650" cy="4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 rotWithShape="1">
          <a:blip r:embed="rId7">
            <a:alphaModFix amt="20000"/>
          </a:blip>
          <a:srcRect b="20704" l="0" r="85614" t="52771"/>
          <a:stretch/>
        </p:blipFill>
        <p:spPr>
          <a:xfrm rot="5826769">
            <a:off x="3447687" y="2843288"/>
            <a:ext cx="246650" cy="4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6047350" y="951740"/>
            <a:ext cx="563675" cy="563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2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3246200" y="459975"/>
            <a:ext cx="5905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/>
          <p:cNvPicPr preferRelativeResize="0"/>
          <p:nvPr/>
        </p:nvPicPr>
        <p:blipFill rotWithShape="1">
          <a:blip r:embed="rId7">
            <a:alphaModFix amt="20000"/>
          </a:blip>
          <a:srcRect b="20704" l="0" r="85614" t="52771"/>
          <a:stretch/>
        </p:blipFill>
        <p:spPr>
          <a:xfrm rot="-6362010">
            <a:off x="5764613" y="1377925"/>
            <a:ext cx="246650" cy="4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/>
          <p:cNvPicPr preferRelativeResize="0"/>
          <p:nvPr/>
        </p:nvPicPr>
        <p:blipFill rotWithShape="1">
          <a:blip r:embed="rId7">
            <a:alphaModFix amt="20000"/>
          </a:blip>
          <a:srcRect b="20704" l="0" r="85614" t="52771"/>
          <a:stretch/>
        </p:blipFill>
        <p:spPr>
          <a:xfrm rot="-2205483">
            <a:off x="5431413" y="3042662"/>
            <a:ext cx="246650" cy="4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2"/>
          <p:cNvSpPr txBox="1"/>
          <p:nvPr/>
        </p:nvSpPr>
        <p:spPr>
          <a:xfrm>
            <a:off x="6534825" y="761088"/>
            <a:ext cx="33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D1DFE4"/>
                </a:solidFill>
                <a:highlight>
                  <a:schemeClr val="lt1"/>
                </a:highlight>
              </a:rPr>
              <a:t>?</a:t>
            </a:r>
            <a:endParaRPr b="1" sz="2400">
              <a:solidFill>
                <a:srgbClr val="D1DFE4"/>
              </a:solidFill>
              <a:highlight>
                <a:schemeClr val="lt1"/>
              </a:highlight>
            </a:endParaRPr>
          </a:p>
        </p:txBody>
      </p:sp>
      <p:sp>
        <p:nvSpPr>
          <p:cNvPr id="206" name="Google Shape;206;p22"/>
          <p:cNvSpPr txBox="1"/>
          <p:nvPr/>
        </p:nvSpPr>
        <p:spPr>
          <a:xfrm>
            <a:off x="6280425" y="2988588"/>
            <a:ext cx="33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D1DFE4"/>
                </a:solidFill>
              </a:rPr>
              <a:t>?</a:t>
            </a:r>
            <a:endParaRPr b="1" sz="2400">
              <a:solidFill>
                <a:srgbClr val="D1DFE4"/>
              </a:solidFill>
            </a:endParaRPr>
          </a:p>
        </p:txBody>
      </p:sp>
      <p:pic>
        <p:nvPicPr>
          <p:cNvPr id="207" name="Google Shape;207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6438" y="327425"/>
            <a:ext cx="174307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10575" y="1847088"/>
            <a:ext cx="722875" cy="72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406790" y="698748"/>
            <a:ext cx="330475" cy="3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24352" y="1802935"/>
            <a:ext cx="330475" cy="3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89202" y="1802923"/>
            <a:ext cx="330475" cy="3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3813" y="1802935"/>
            <a:ext cx="716400" cy="71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82227" y="3274723"/>
            <a:ext cx="330475" cy="3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015727" y="3274735"/>
            <a:ext cx="330475" cy="3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19499" y="1145750"/>
            <a:ext cx="210502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3800" y="1861235"/>
            <a:ext cx="716400" cy="71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2"/>
          <p:cNvSpPr txBox="1"/>
          <p:nvPr/>
        </p:nvSpPr>
        <p:spPr>
          <a:xfrm>
            <a:off x="150" y="4302275"/>
            <a:ext cx="9144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Ils vont </a:t>
            </a:r>
            <a:r>
              <a:rPr lang="fr" sz="1600">
                <a:solidFill>
                  <a:srgbClr val="063A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INVITER DES AMIS À LES REJOINDRE</a:t>
            </a: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6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Cela va faire grandir la communauté qui s’engage spirituellement pour la paroisse.</a:t>
            </a:r>
            <a:endParaRPr sz="16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 txBox="1"/>
          <p:nvPr/>
        </p:nvSpPr>
        <p:spPr>
          <a:xfrm>
            <a:off x="38" y="4091375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Ils vont </a:t>
            </a:r>
            <a:r>
              <a:rPr lang="fr" sz="1600">
                <a:solidFill>
                  <a:srgbClr val="063A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FAIRE CONNAISSANCE SUR LA MESSAGERIE, </a:t>
            </a:r>
            <a:endParaRPr sz="1600">
              <a:solidFill>
                <a:srgbClr val="063A5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63A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SE CONFIER DES INTENTIONS, </a:t>
            </a: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etc.</a:t>
            </a:r>
            <a:b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pour renforcer leurs liens communautaires et spirituels.</a:t>
            </a:r>
            <a:endParaRPr sz="16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3" name="Google Shape;2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3813" y="1816235"/>
            <a:ext cx="716400" cy="71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3"/>
          <p:cNvSpPr/>
          <p:nvPr/>
        </p:nvSpPr>
        <p:spPr>
          <a:xfrm>
            <a:off x="3279875" y="3083913"/>
            <a:ext cx="510300" cy="312600"/>
          </a:xfrm>
          <a:prstGeom prst="wedgeRoundRectCallout">
            <a:avLst>
              <a:gd fmla="val 30992" name="adj1"/>
              <a:gd fmla="val -82494" name="adj2"/>
              <a:gd fmla="val 0" name="adj3"/>
            </a:avLst>
          </a:prstGeom>
          <a:solidFill>
            <a:schemeClr val="accent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3"/>
          <p:cNvSpPr/>
          <p:nvPr/>
        </p:nvSpPr>
        <p:spPr>
          <a:xfrm>
            <a:off x="6891575" y="356175"/>
            <a:ext cx="1593300" cy="3186000"/>
          </a:xfrm>
          <a:prstGeom prst="wedgeRoundRectCallout">
            <a:avLst>
              <a:gd fmla="val -98871" name="adj1"/>
              <a:gd fmla="val 32409" name="adj2"/>
              <a:gd fmla="val 0" name="adj3"/>
            </a:avLst>
          </a:prstGeom>
          <a:solidFill>
            <a:schemeClr val="accent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3"/>
          <p:cNvSpPr/>
          <p:nvPr/>
        </p:nvSpPr>
        <p:spPr>
          <a:xfrm flipH="1">
            <a:off x="3479700" y="1042525"/>
            <a:ext cx="510300" cy="312600"/>
          </a:xfrm>
          <a:prstGeom prst="wedgeRoundRectCallout">
            <a:avLst>
              <a:gd fmla="val 2812" name="adj1"/>
              <a:gd fmla="val 106598" name="adj2"/>
              <a:gd fmla="val 0" name="adj3"/>
            </a:avLst>
          </a:prstGeom>
          <a:solidFill>
            <a:schemeClr val="accent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0575" y="1848863"/>
            <a:ext cx="722875" cy="72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6790" y="698748"/>
            <a:ext cx="330475" cy="3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4352" y="1802935"/>
            <a:ext cx="330475" cy="3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9202" y="1802923"/>
            <a:ext cx="330475" cy="3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3813" y="1802935"/>
            <a:ext cx="716400" cy="71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2227" y="3274723"/>
            <a:ext cx="330475" cy="3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5727" y="3274735"/>
            <a:ext cx="330475" cy="3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19499" y="1145750"/>
            <a:ext cx="210502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3800" y="1861235"/>
            <a:ext cx="716400" cy="71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6327" y="535875"/>
            <a:ext cx="1323800" cy="2864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 txBox="1"/>
          <p:nvPr/>
        </p:nvSpPr>
        <p:spPr>
          <a:xfrm>
            <a:off x="0" y="3845075"/>
            <a:ext cx="9144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Tout en priant le chapelet,</a:t>
            </a:r>
            <a:endParaRPr sz="16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ils vont </a:t>
            </a:r>
            <a:r>
              <a:rPr lang="fr" sz="1600">
                <a:solidFill>
                  <a:srgbClr val="063A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TROUVER SUR L’APP DES ARTICLES SUR LES APPARITIONS DE LA VIERGE, </a:t>
            </a:r>
            <a:endParaRPr sz="1600">
              <a:solidFill>
                <a:srgbClr val="063A5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63A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DES CITATIONS DE SAINTS, DES </a:t>
            </a:r>
            <a:r>
              <a:rPr lang="fr" sz="1600">
                <a:solidFill>
                  <a:srgbClr val="063A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TÉMOIGNAGES</a:t>
            </a:r>
            <a:r>
              <a:rPr lang="fr" sz="1600">
                <a:solidFill>
                  <a:srgbClr val="063A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, </a:t>
            </a: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etc. </a:t>
            </a:r>
            <a:endParaRPr sz="16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pour faire grandir leur dévotion mariale.</a:t>
            </a:r>
            <a:endParaRPr sz="16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2" name="Google Shape;2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1425" y="714025"/>
            <a:ext cx="1476000" cy="262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43" name="Google Shape;243;p24"/>
          <p:cNvPicPr preferRelativeResize="0"/>
          <p:nvPr/>
        </p:nvPicPr>
        <p:blipFill rotWithShape="1">
          <a:blip r:embed="rId4">
            <a:alphaModFix/>
          </a:blip>
          <a:srcRect b="2829" l="0" r="0" t="1905"/>
          <a:stretch/>
        </p:blipFill>
        <p:spPr>
          <a:xfrm>
            <a:off x="1161675" y="561025"/>
            <a:ext cx="1421700" cy="2930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3813" y="1802935"/>
            <a:ext cx="716400" cy="71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19499" y="1145750"/>
            <a:ext cx="210502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3813" y="1816235"/>
            <a:ext cx="716400" cy="71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"/>
          <p:cNvSpPr txBox="1"/>
          <p:nvPr/>
        </p:nvSpPr>
        <p:spPr>
          <a:xfrm>
            <a:off x="542675" y="838400"/>
            <a:ext cx="827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3A5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25"/>
          <p:cNvSpPr txBox="1"/>
          <p:nvPr/>
        </p:nvSpPr>
        <p:spPr>
          <a:xfrm>
            <a:off x="678575" y="667100"/>
            <a:ext cx="80001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63A5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D’aider les membres de votre communauté à prier davantage</a:t>
            </a:r>
            <a:endParaRPr>
              <a:solidFill>
                <a:srgbClr val="063A5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Rosario est un outil très efficace pour aider les gens à être fidèles à leur prière quotidienne, faites en bénéficier vos paroissiens.</a:t>
            </a:r>
            <a:endParaRPr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63A5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 faire porter votre paroisses et ses projets dans la prière</a:t>
            </a:r>
            <a:endParaRPr>
              <a:solidFill>
                <a:srgbClr val="063A5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Les groupes Rosario rattachés à votre communauté prieront pour la paroisse. Une personne qui prie pour la paroisse chaque jour est une personne qui pense à ses projets et intentions, qui pense au contenu que vous lui proposez, ce qui peut augmenter potentiellement un don financier pour la paroisse.</a:t>
            </a:r>
            <a:endParaRPr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63A5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 proposer à vos paroissiens de s’engager davantage auprès de vous</a:t>
            </a:r>
            <a:endParaRPr>
              <a:solidFill>
                <a:srgbClr val="063A5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Vous avez déjà une communauté qui suit et soutient la paroisse, Rosario est un outil très simple pour leur proposer de s’engager davantage avec vous : un engagement spirituel.</a:t>
            </a:r>
            <a:endParaRPr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63A5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 renforcer les liens fraternels et spirituels entre les paroissiens.</a:t>
            </a:r>
            <a:endParaRPr>
              <a:solidFill>
                <a:srgbClr val="063A5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En rejoignant un groupe Rosario rattaché à votre communauté, les gens feront connaissance par la prière, dans des groupes à taille humaine (5 personnes), aidés notamment de la messagerie.</a:t>
            </a:r>
            <a:endParaRPr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25"/>
          <p:cNvSpPr txBox="1"/>
          <p:nvPr/>
        </p:nvSpPr>
        <p:spPr>
          <a:xfrm>
            <a:off x="678574" y="113000"/>
            <a:ext cx="754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D80033"/>
                </a:solidFill>
                <a:latin typeface="Montserrat"/>
                <a:ea typeface="Montserrat"/>
                <a:cs typeface="Montserrat"/>
                <a:sym typeface="Montserrat"/>
              </a:rPr>
              <a:t>EN </a:t>
            </a:r>
            <a:r>
              <a:rPr b="1" lang="fr" sz="2400">
                <a:solidFill>
                  <a:srgbClr val="D80033"/>
                </a:solidFill>
                <a:latin typeface="Montserrat"/>
                <a:ea typeface="Montserrat"/>
                <a:cs typeface="Montserrat"/>
                <a:sym typeface="Montserrat"/>
              </a:rPr>
              <a:t>RÉSUMÉ</a:t>
            </a:r>
            <a:r>
              <a:rPr b="1" lang="fr" sz="2400">
                <a:solidFill>
                  <a:srgbClr val="D80033"/>
                </a:solidFill>
                <a:latin typeface="Montserrat"/>
                <a:ea typeface="Montserrat"/>
                <a:cs typeface="Montserrat"/>
                <a:sym typeface="Montserrat"/>
              </a:rPr>
              <a:t>, ROSARIO VOUS PERMET</a:t>
            </a:r>
            <a:endParaRPr b="1" sz="2400">
              <a:solidFill>
                <a:srgbClr val="D800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"/>
          <p:cNvSpPr txBox="1"/>
          <p:nvPr/>
        </p:nvSpPr>
        <p:spPr>
          <a:xfrm>
            <a:off x="799949" y="956138"/>
            <a:ext cx="7544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Depuis 1 an, Rosario permet à : </a:t>
            </a:r>
            <a:endParaRPr sz="15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26"/>
          <p:cNvSpPr txBox="1"/>
          <p:nvPr/>
        </p:nvSpPr>
        <p:spPr>
          <a:xfrm>
            <a:off x="799949" y="358025"/>
            <a:ext cx="754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D80033"/>
                </a:solidFill>
                <a:latin typeface="Montserrat"/>
                <a:ea typeface="Montserrat"/>
                <a:cs typeface="Montserrat"/>
                <a:sym typeface="Montserrat"/>
              </a:rPr>
              <a:t>QUELQUES CHIFFRES</a:t>
            </a:r>
            <a:endParaRPr b="1" sz="2400">
              <a:solidFill>
                <a:srgbClr val="D800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26"/>
          <p:cNvSpPr txBox="1"/>
          <p:nvPr/>
        </p:nvSpPr>
        <p:spPr>
          <a:xfrm>
            <a:off x="928925" y="1501000"/>
            <a:ext cx="19557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063A5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13 500 </a:t>
            </a:r>
            <a:r>
              <a:rPr lang="fr">
                <a:solidFill>
                  <a:srgbClr val="063A5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PERSONNES </a:t>
            </a:r>
            <a:endParaRPr>
              <a:solidFill>
                <a:srgbClr val="063A5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63A5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 PRIER AVEC LEURS PROCHES</a:t>
            </a:r>
            <a:r>
              <a:rPr lang="fr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 grâce aux chapelets vivants privés sur Rosario.</a:t>
            </a:r>
            <a:endParaRPr sz="24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p26"/>
          <p:cNvSpPr txBox="1"/>
          <p:nvPr/>
        </p:nvSpPr>
        <p:spPr>
          <a:xfrm>
            <a:off x="3594150" y="1501000"/>
            <a:ext cx="1955700" cy="30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063A5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7 500 </a:t>
            </a:r>
            <a:r>
              <a:rPr lang="fr">
                <a:solidFill>
                  <a:srgbClr val="063A5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PERSONNES QUI NE SE CONNAISSAIENT PAS DE PRIER ENSEMBLE</a:t>
            </a:r>
            <a:r>
              <a:rPr lang="fr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 grâce aux chapelets vivants publics.</a:t>
            </a:r>
            <a:endParaRPr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63A5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62" name="Google Shape;262;p26"/>
          <p:cNvSpPr txBox="1"/>
          <p:nvPr/>
        </p:nvSpPr>
        <p:spPr>
          <a:xfrm>
            <a:off x="6259375" y="1501000"/>
            <a:ext cx="19557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063A5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150 </a:t>
            </a:r>
            <a:endParaRPr sz="2800">
              <a:solidFill>
                <a:srgbClr val="063A5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63A5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PAROISSES</a:t>
            </a:r>
            <a:r>
              <a:rPr lang="fr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 de faire prier leurs paroissiens sur Rosario.</a:t>
            </a:r>
            <a:endParaRPr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63A5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63" name="Google Shape;263;p26"/>
          <p:cNvSpPr txBox="1"/>
          <p:nvPr/>
        </p:nvSpPr>
        <p:spPr>
          <a:xfrm>
            <a:off x="928924" y="4230738"/>
            <a:ext cx="7544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L’équivalent de plus de</a:t>
            </a:r>
            <a:r>
              <a:rPr lang="fr" sz="27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2700">
                <a:solidFill>
                  <a:srgbClr val="063A5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280 000 </a:t>
            </a:r>
            <a:r>
              <a:rPr lang="fr" sz="1300">
                <a:solidFill>
                  <a:srgbClr val="063A5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CHAPELETS</a:t>
            </a:r>
            <a:r>
              <a:rPr lang="fr" sz="13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 ont été priés sur Rosario.</a:t>
            </a:r>
            <a:endParaRPr sz="13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"/>
          <p:cNvSpPr txBox="1"/>
          <p:nvPr/>
        </p:nvSpPr>
        <p:spPr>
          <a:xfrm>
            <a:off x="799949" y="281825"/>
            <a:ext cx="754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D80033"/>
                </a:solidFill>
                <a:latin typeface="Montserrat"/>
                <a:ea typeface="Montserrat"/>
                <a:cs typeface="Montserrat"/>
                <a:sym typeface="Montserrat"/>
              </a:rPr>
              <a:t>QUELQUES EXEMPLES DE PARTENAIRES</a:t>
            </a:r>
            <a:endParaRPr b="1" sz="2400">
              <a:solidFill>
                <a:srgbClr val="D800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9" name="Google Shape;2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0350" y="3519663"/>
            <a:ext cx="2318652" cy="5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7"/>
          <p:cNvPicPr preferRelativeResize="0"/>
          <p:nvPr/>
        </p:nvPicPr>
        <p:blipFill rotWithShape="1">
          <a:blip r:embed="rId4">
            <a:alphaModFix/>
          </a:blip>
          <a:srcRect b="0" l="12929" r="0" t="0"/>
          <a:stretch/>
        </p:blipFill>
        <p:spPr>
          <a:xfrm>
            <a:off x="3493663" y="3725750"/>
            <a:ext cx="72980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7"/>
          <p:cNvSpPr txBox="1"/>
          <p:nvPr/>
        </p:nvSpPr>
        <p:spPr>
          <a:xfrm>
            <a:off x="3493675" y="4599675"/>
            <a:ext cx="166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Paroisse Saint-Georges,</a:t>
            </a:r>
            <a:endParaRPr sz="9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Lyon</a:t>
            </a:r>
            <a:endParaRPr i="1" sz="1000"/>
          </a:p>
        </p:txBody>
      </p:sp>
      <p:pic>
        <p:nvPicPr>
          <p:cNvPr id="272" name="Google Shape;27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7004" y="3757800"/>
            <a:ext cx="2038796" cy="90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5514" y="2000525"/>
            <a:ext cx="1184261" cy="78930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7"/>
          <p:cNvSpPr txBox="1"/>
          <p:nvPr/>
        </p:nvSpPr>
        <p:spPr>
          <a:xfrm>
            <a:off x="261275" y="2119038"/>
            <a:ext cx="1054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Sanctuaire Notre-Dame des Victoires, Lorient</a:t>
            </a:r>
            <a:endParaRPr i="1" sz="500"/>
          </a:p>
        </p:txBody>
      </p:sp>
      <p:pic>
        <p:nvPicPr>
          <p:cNvPr id="275" name="Google Shape;27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1285" y="992850"/>
            <a:ext cx="2171649" cy="90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87413" y="4232791"/>
            <a:ext cx="952250" cy="71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7"/>
          <p:cNvPicPr preferRelativeResize="0"/>
          <p:nvPr/>
        </p:nvPicPr>
        <p:blipFill rotWithShape="1">
          <a:blip r:embed="rId9">
            <a:alphaModFix/>
          </a:blip>
          <a:srcRect b="13020" l="5777" r="6023" t="0"/>
          <a:stretch/>
        </p:blipFill>
        <p:spPr>
          <a:xfrm>
            <a:off x="6219000" y="2864700"/>
            <a:ext cx="2683300" cy="7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2400" y="2942232"/>
            <a:ext cx="3218100" cy="181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51350" y="1092073"/>
            <a:ext cx="1482174" cy="1850153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7"/>
          <p:cNvSpPr txBox="1"/>
          <p:nvPr/>
        </p:nvSpPr>
        <p:spPr>
          <a:xfrm>
            <a:off x="6943500" y="4697300"/>
            <a:ext cx="224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63A5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ET TANT D’AUTRES…</a:t>
            </a:r>
            <a:endParaRPr>
              <a:solidFill>
                <a:srgbClr val="063A5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81" name="Google Shape;281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38550" y="866488"/>
            <a:ext cx="2784416" cy="1180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7"/>
          <p:cNvPicPr preferRelativeResize="0"/>
          <p:nvPr/>
        </p:nvPicPr>
        <p:blipFill rotWithShape="1">
          <a:blip r:embed="rId13">
            <a:alphaModFix/>
          </a:blip>
          <a:srcRect b="0" l="17449" r="12639" t="0"/>
          <a:stretch/>
        </p:blipFill>
        <p:spPr>
          <a:xfrm>
            <a:off x="5422975" y="838441"/>
            <a:ext cx="850325" cy="121627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7"/>
          <p:cNvSpPr txBox="1"/>
          <p:nvPr/>
        </p:nvSpPr>
        <p:spPr>
          <a:xfrm>
            <a:off x="327750" y="4708600"/>
            <a:ext cx="2867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Frère Paul-Adrien</a:t>
            </a:r>
            <a:endParaRPr i="1" sz="500"/>
          </a:p>
        </p:txBody>
      </p:sp>
      <p:pic>
        <p:nvPicPr>
          <p:cNvPr id="284" name="Google Shape;284;p2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911575" y="885050"/>
            <a:ext cx="1054500" cy="10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7"/>
          <p:cNvPicPr preferRelativeResize="0"/>
          <p:nvPr/>
        </p:nvPicPr>
        <p:blipFill rotWithShape="1">
          <a:blip r:embed="rId15">
            <a:alphaModFix/>
          </a:blip>
          <a:srcRect b="10552" l="28990" r="28668" t="471"/>
          <a:stretch/>
        </p:blipFill>
        <p:spPr>
          <a:xfrm>
            <a:off x="3872588" y="1616369"/>
            <a:ext cx="1482175" cy="174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 txBox="1"/>
          <p:nvPr/>
        </p:nvSpPr>
        <p:spPr>
          <a:xfrm>
            <a:off x="1865700" y="1478850"/>
            <a:ext cx="5412600" cy="19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500">
                <a:solidFill>
                  <a:srgbClr val="D8003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VOUS AUSSI</a:t>
            </a:r>
            <a:r>
              <a:rPr b="1" lang="fr" sz="2600">
                <a:solidFill>
                  <a:srgbClr val="D80033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endParaRPr sz="3300">
              <a:solidFill>
                <a:srgbClr val="D8003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EXPÉRIMENTEZ LA FORCE DU CHAPELET EN GROUPE !</a:t>
            </a:r>
            <a:endParaRPr b="1" sz="26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 txBox="1"/>
          <p:nvPr/>
        </p:nvSpPr>
        <p:spPr>
          <a:xfrm>
            <a:off x="663600" y="1525050"/>
            <a:ext cx="78168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AutoNum type="arabicPeriod"/>
            </a:pPr>
            <a:r>
              <a:rPr lang="fr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fr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ites à vos paroissiens de telecharger l’app </a:t>
            </a:r>
            <a:endParaRPr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AutoNum type="arabicPeriod"/>
            </a:pPr>
            <a:r>
              <a:rPr lang="fr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fr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ites</a:t>
            </a:r>
            <a:r>
              <a:rPr lang="fr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fr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leur de sélectionner le nom de votre paroisse</a:t>
            </a:r>
            <a:endParaRPr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AutoNum type="arabicPeriod"/>
            </a:pPr>
            <a:r>
              <a:rPr lang="fr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fr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ls seront automatiquement mis dans un groupe de chapelet avec d’autres paroissiens</a:t>
            </a:r>
            <a:endParaRPr sz="16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Vous venez de créer un système de rosaire vivant pour votre paroisse !</a:t>
            </a:r>
            <a:endParaRPr sz="1600">
              <a:solidFill>
                <a:srgbClr val="063A5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96" name="Google Shape;296;p29"/>
          <p:cNvSpPr txBox="1"/>
          <p:nvPr/>
        </p:nvSpPr>
        <p:spPr>
          <a:xfrm>
            <a:off x="799949" y="358025"/>
            <a:ext cx="7544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solidFill>
                  <a:srgbClr val="D80033"/>
                </a:solidFill>
                <a:latin typeface="Montserrat"/>
                <a:ea typeface="Montserrat"/>
                <a:cs typeface="Montserrat"/>
                <a:sym typeface="Montserrat"/>
              </a:rPr>
              <a:t>COMMENT ?</a:t>
            </a:r>
            <a:endParaRPr b="1" sz="2400">
              <a:solidFill>
                <a:srgbClr val="D800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Rien de plus simple ! </a:t>
            </a:r>
            <a:endParaRPr b="1" sz="2400">
              <a:solidFill>
                <a:srgbClr val="D800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 txBox="1"/>
          <p:nvPr/>
        </p:nvSpPr>
        <p:spPr>
          <a:xfrm>
            <a:off x="799950" y="1240350"/>
            <a:ext cx="75441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63A5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PAR COURRIEL/NEWSLETTER À VOTRE MAILING LIST</a:t>
            </a: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 : nous vous donnerons un lien de téléchargement à transmettre.</a:t>
            </a:r>
            <a:endParaRPr sz="16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fr" sz="1600">
                <a:solidFill>
                  <a:srgbClr val="063A5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fr" sz="1600">
                <a:solidFill>
                  <a:srgbClr val="063A5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SUR VOS RÉSEAUX</a:t>
            </a: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 (YouTube, Instagram, Facebook, TikTok, groupes WhatsApp, etc.)</a:t>
            </a:r>
            <a:endParaRPr sz="16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fr" sz="1600">
                <a:solidFill>
                  <a:srgbClr val="063A5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fr" sz="1600">
                <a:solidFill>
                  <a:srgbClr val="063A5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SUR VOTRE SITE WEB</a:t>
            </a: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 : nous pouvons vous fournir des articles, visuels et vidéos.</a:t>
            </a:r>
            <a:endParaRPr sz="16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En </a:t>
            </a:r>
            <a:r>
              <a:rPr lang="fr" sz="1600">
                <a:solidFill>
                  <a:srgbClr val="063A5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ANNONCE PAROISSIALE</a:t>
            </a: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6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30"/>
          <p:cNvSpPr txBox="1"/>
          <p:nvPr/>
        </p:nvSpPr>
        <p:spPr>
          <a:xfrm>
            <a:off x="799949" y="358025"/>
            <a:ext cx="7544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D80033"/>
                </a:solidFill>
                <a:latin typeface="Montserrat"/>
                <a:ea typeface="Montserrat"/>
                <a:cs typeface="Montserrat"/>
                <a:sym typeface="Montserrat"/>
              </a:rPr>
              <a:t>COMMENT COMMUNIQUER </a:t>
            </a:r>
            <a:r>
              <a:rPr b="1" lang="fr" sz="2400">
                <a:solidFill>
                  <a:srgbClr val="D80033"/>
                </a:solidFill>
                <a:latin typeface="Montserrat"/>
                <a:ea typeface="Montserrat"/>
                <a:cs typeface="Montserrat"/>
                <a:sym typeface="Montserrat"/>
              </a:rPr>
              <a:t>À VOTRE</a:t>
            </a:r>
            <a:r>
              <a:rPr b="1" lang="fr" sz="2400">
                <a:solidFill>
                  <a:srgbClr val="D8003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fr" sz="2400">
                <a:solidFill>
                  <a:srgbClr val="D80033"/>
                </a:solidFill>
                <a:latin typeface="Montserrat"/>
                <a:ea typeface="Montserrat"/>
                <a:cs typeface="Montserrat"/>
                <a:sym typeface="Montserrat"/>
              </a:rPr>
              <a:t>COMMUNAUTÉ</a:t>
            </a:r>
            <a:r>
              <a:rPr b="1" lang="fr" sz="2400">
                <a:solidFill>
                  <a:srgbClr val="D80033"/>
                </a:solidFill>
                <a:latin typeface="Montserrat"/>
                <a:ea typeface="Montserrat"/>
                <a:cs typeface="Montserrat"/>
                <a:sym typeface="Montserrat"/>
              </a:rPr>
              <a:t> ?</a:t>
            </a:r>
            <a:endParaRPr b="1" sz="2400">
              <a:solidFill>
                <a:srgbClr val="D800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3" name="Google Shape;30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299" y="1328686"/>
            <a:ext cx="267525" cy="2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6289" y="2774239"/>
            <a:ext cx="267525" cy="2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6289" y="3522239"/>
            <a:ext cx="267525" cy="2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0"/>
          <p:cNvPicPr preferRelativeResize="0"/>
          <p:nvPr/>
        </p:nvPicPr>
        <p:blipFill rotWithShape="1">
          <a:blip r:embed="rId6">
            <a:alphaModFix/>
          </a:blip>
          <a:srcRect b="0" l="34094" r="34163" t="0"/>
          <a:stretch/>
        </p:blipFill>
        <p:spPr>
          <a:xfrm>
            <a:off x="952825" y="2012763"/>
            <a:ext cx="214475" cy="3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1"/>
          <p:cNvSpPr txBox="1"/>
          <p:nvPr/>
        </p:nvSpPr>
        <p:spPr>
          <a:xfrm>
            <a:off x="1177500" y="505800"/>
            <a:ext cx="6789000" cy="30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D80033"/>
                </a:solidFill>
                <a:latin typeface="Montserrat"/>
                <a:ea typeface="Montserrat"/>
                <a:cs typeface="Montserrat"/>
                <a:sym typeface="Montserrat"/>
              </a:rPr>
              <a:t>NOUS VOULONS</a:t>
            </a:r>
            <a:endParaRPr b="1" sz="2200">
              <a:solidFill>
                <a:srgbClr val="D800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D80033"/>
                </a:solidFill>
                <a:latin typeface="Montserrat"/>
                <a:ea typeface="Montserrat"/>
                <a:cs typeface="Montserrat"/>
                <a:sym typeface="Montserrat"/>
              </a:rPr>
              <a:t>UN PARTENARIAT ENSEMBLE</a:t>
            </a:r>
            <a:endParaRPr b="1" sz="2200">
              <a:solidFill>
                <a:srgbClr val="D800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500">
                <a:solidFill>
                  <a:srgbClr val="D8003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CONTACTEZ-NOUS !</a:t>
            </a:r>
            <a:endParaRPr sz="3500">
              <a:solidFill>
                <a:srgbClr val="D8003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fr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Mathilde Chesnard de Sorbay,  Responsable du développement de l’app</a:t>
            </a:r>
            <a:endParaRPr>
              <a:solidFill>
                <a:srgbClr val="D800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 u="sng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mathildedesorbay@hozana.org</a:t>
            </a:r>
            <a:endParaRPr b="1" sz="19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063A56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07 83 39 89 38</a:t>
            </a:r>
            <a:endParaRPr b="1" sz="1900">
              <a:solidFill>
                <a:srgbClr val="063A56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2" name="Google Shape;31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3850" y="3476300"/>
            <a:ext cx="750142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1"/>
          <p:cNvSpPr txBox="1"/>
          <p:nvPr/>
        </p:nvSpPr>
        <p:spPr>
          <a:xfrm>
            <a:off x="166375" y="4076375"/>
            <a:ext cx="87639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« Le démon m’a fait une confidence : "chaque Je vous Salue Marie est un coup sur ma tête. Si les catholiques connaissaient la force du chapelet, je serais complètement impuissant." » </a:t>
            </a:r>
            <a:endParaRPr i="1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fr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Père Gabriel Amorth - Prêtre exorciste du Vatican (1925 – 2016)</a:t>
            </a:r>
            <a:endParaRPr b="1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4" name="Google Shape;31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19625"/>
            <a:ext cx="781050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3872" y="3378755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0448" y="3155284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8411" y="1039909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9985" y="3311934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1424" y="1893869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52074" y="991145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27405" y="2867935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21287" y="2181393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73506" y="1622717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0496" y="1968086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61001" y="1654095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3765" y="1565508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1458" y="2932949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2075" y="3079511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5159" y="672525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52175" y="2321975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1279" y="1039908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1784" y="707590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1923" y="2932939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2185" y="1281079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5395" y="2389001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0315" y="3155285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1732" y="878199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20386" y="1622738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63834" y="2832794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65238" y="2015260"/>
            <a:ext cx="935700" cy="89897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/>
          <p:nvPr/>
        </p:nvSpPr>
        <p:spPr>
          <a:xfrm>
            <a:off x="525438" y="4332125"/>
            <a:ext cx="8093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utour de votre paroisse gravite une </a:t>
            </a:r>
            <a:r>
              <a:rPr lang="fr" sz="1600">
                <a:solidFill>
                  <a:srgbClr val="063A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COMMUNAUTÉ</a:t>
            </a: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6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7" name="Google Shape;8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8474" y="1183345"/>
            <a:ext cx="531689" cy="510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"/>
          <p:cNvSpPr txBox="1"/>
          <p:nvPr>
            <p:ph type="ctrTitle"/>
          </p:nvPr>
        </p:nvSpPr>
        <p:spPr>
          <a:xfrm>
            <a:off x="717025" y="1678797"/>
            <a:ext cx="4885800" cy="17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3500">
                <a:solidFill>
                  <a:srgbClr val="D8003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VOUS N’ÊTES PAS CONVAINCUS ?</a:t>
            </a:r>
            <a:endParaRPr sz="3500">
              <a:solidFill>
                <a:srgbClr val="D8003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24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Regardez cette vidéo !</a:t>
            </a:r>
            <a:endParaRPr sz="3500">
              <a:solidFill>
                <a:srgbClr val="D8003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20" name="Google Shape;320;p32" title="Video (1)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5424" y="616887"/>
            <a:ext cx="2132625" cy="378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"/>
          <p:cNvSpPr txBox="1"/>
          <p:nvPr/>
        </p:nvSpPr>
        <p:spPr>
          <a:xfrm>
            <a:off x="766175" y="1520750"/>
            <a:ext cx="4770000" cy="19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500">
                <a:solidFill>
                  <a:srgbClr val="D8003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VOUS AUSSI</a:t>
            </a:r>
            <a:r>
              <a:rPr b="1" lang="fr" sz="2300">
                <a:solidFill>
                  <a:srgbClr val="D80033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endParaRPr sz="3500">
              <a:solidFill>
                <a:srgbClr val="D8003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3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Bénéficiez et faites bénéficier</a:t>
            </a:r>
            <a:endParaRPr b="1" sz="23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3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des bienfaits </a:t>
            </a:r>
            <a:endParaRPr b="1" sz="23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3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du chapelet vivant !</a:t>
            </a:r>
            <a:endParaRPr b="1" sz="23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6" name="Google Shape;32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0275" y="611325"/>
            <a:ext cx="2132700" cy="3791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/>
        </p:nvSpPr>
        <p:spPr>
          <a:xfrm>
            <a:off x="717307" y="531875"/>
            <a:ext cx="77094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D80033"/>
                </a:solidFill>
                <a:latin typeface="Montserrat"/>
                <a:ea typeface="Montserrat"/>
                <a:cs typeface="Montserrat"/>
                <a:sym typeface="Montserrat"/>
              </a:rPr>
              <a:t>DE QUOI AVEZ-VOUS BESOIN ?</a:t>
            </a:r>
            <a:br>
              <a:rPr b="1" lang="fr" sz="2400">
                <a:solidFill>
                  <a:srgbClr val="D8003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400">
              <a:solidFill>
                <a:srgbClr val="D800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63A56"/>
              </a:buClr>
              <a:buSzPts val="1800"/>
              <a:buFont typeface="Montserrat"/>
              <a:buChar char="●"/>
            </a:pPr>
            <a:r>
              <a:rPr lang="fr" sz="18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Que votre communauté de paroissiens prie </a:t>
            </a:r>
            <a:r>
              <a:rPr lang="fr" sz="18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davantage ?</a:t>
            </a:r>
            <a:endParaRPr sz="18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63A56"/>
              </a:buClr>
              <a:buSzPts val="1800"/>
              <a:buFont typeface="Montserrat"/>
              <a:buChar char="●"/>
            </a:pPr>
            <a:r>
              <a:rPr lang="fr" sz="18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Qu’elle </a:t>
            </a:r>
            <a:r>
              <a:rPr lang="fr" sz="18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porte votre paroisse dans la prière ?</a:t>
            </a:r>
            <a:endParaRPr sz="18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A56"/>
              </a:buClr>
              <a:buSzPts val="1800"/>
              <a:buFont typeface="Montserrat"/>
              <a:buChar char="●"/>
            </a:pPr>
            <a:r>
              <a:rPr lang="fr" sz="18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Qu’elle s’engage </a:t>
            </a:r>
            <a:r>
              <a:rPr lang="fr" sz="18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davantage avec vous pour que la paroisse grandisse ?</a:t>
            </a:r>
            <a:endParaRPr sz="18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A56"/>
              </a:buClr>
              <a:buSzPts val="1800"/>
              <a:buFont typeface="Montserrat"/>
              <a:buChar char="●"/>
            </a:pPr>
            <a:r>
              <a:rPr lang="fr" sz="18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Qu’elle renforce</a:t>
            </a:r>
            <a:r>
              <a:rPr lang="fr" sz="18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 ses liens communautaires et spirituels ?</a:t>
            </a:r>
            <a:endParaRPr sz="18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/>
        </p:nvSpPr>
        <p:spPr>
          <a:xfrm>
            <a:off x="717307" y="1821450"/>
            <a:ext cx="77094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500">
                <a:solidFill>
                  <a:srgbClr val="D8003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BONNE NOUVELLE ! </a:t>
            </a:r>
            <a:endParaRPr sz="3500">
              <a:solidFill>
                <a:srgbClr val="D80033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3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L’</a:t>
            </a:r>
            <a:r>
              <a:rPr b="1" lang="fr" sz="23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application Rosario le permet !</a:t>
            </a:r>
            <a:endParaRPr b="1" sz="23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/>
        </p:nvSpPr>
        <p:spPr>
          <a:xfrm>
            <a:off x="551400" y="147925"/>
            <a:ext cx="8133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63A5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63A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UN PRINCIPE SIMPLE, LE CHAPELET VIVANT</a:t>
            </a:r>
            <a:endParaRPr sz="1600">
              <a:solidFill>
                <a:srgbClr val="063A5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nspiré du concept de Rosaire Vivant de la Bienheureuse Pauline Jaricot : se diviser les mystères du rosaire.</a:t>
            </a:r>
            <a:endParaRPr sz="16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63A5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our aimer et faire aimer le chapelet autour de vous</a:t>
            </a: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 en priant </a:t>
            </a:r>
            <a:endParaRPr sz="16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63A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UNE DIZAINE PAR JOUR !</a:t>
            </a:r>
            <a:endParaRPr sz="1600">
              <a:solidFill>
                <a:srgbClr val="063A5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03" name="Google Shape;103;p17" title="Untitled vide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6850" y="2149975"/>
            <a:ext cx="4582699" cy="257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3872" y="3378755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0448" y="3155284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8411" y="1039909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9985" y="3311934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1424" y="1893869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52074" y="991145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27405" y="2867935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21287" y="2181393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73506" y="1622717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0496" y="1968086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61001" y="1654095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3765" y="1565508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1458" y="2932949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2075" y="3079511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5159" y="672525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52175" y="2321975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1279" y="1039908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1784" y="707590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1923" y="2932939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2185" y="1281079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5395" y="2389001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0315" y="3155285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1732" y="878199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20386" y="1622738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63834" y="2832794"/>
            <a:ext cx="531689" cy="51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65238" y="2015260"/>
            <a:ext cx="935700" cy="89897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/>
        </p:nvSpPr>
        <p:spPr>
          <a:xfrm>
            <a:off x="525438" y="4332125"/>
            <a:ext cx="8093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Voici donc votre</a:t>
            </a: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1600">
                <a:solidFill>
                  <a:srgbClr val="063A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COMMUNAUTÉ PAROISSIALE.</a:t>
            </a:r>
            <a:endParaRPr sz="16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8474" y="1183345"/>
            <a:ext cx="531689" cy="510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7916" y="2221466"/>
            <a:ext cx="1598210" cy="1565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9203" y="606550"/>
            <a:ext cx="1598210" cy="1565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3884" y="1114320"/>
            <a:ext cx="548832" cy="55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7570" y="2729236"/>
            <a:ext cx="548832" cy="55009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/>
        </p:nvSpPr>
        <p:spPr>
          <a:xfrm>
            <a:off x="525438" y="4316200"/>
            <a:ext cx="8093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osario l’organise en </a:t>
            </a:r>
            <a:r>
              <a:rPr lang="fr" sz="1600">
                <a:solidFill>
                  <a:srgbClr val="063A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GROUPES DE 5</a:t>
            </a: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6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6593" y="606560"/>
            <a:ext cx="1598210" cy="1565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1274" y="1114329"/>
            <a:ext cx="548832" cy="55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7463" y="1164841"/>
            <a:ext cx="789064" cy="79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/>
        </p:nvSpPr>
        <p:spPr>
          <a:xfrm>
            <a:off x="525525" y="4302275"/>
            <a:ext cx="8093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Grâce à cette intimité que propose un petit groupe, </a:t>
            </a:r>
            <a:endParaRPr sz="16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vos membres peuvent </a:t>
            </a:r>
            <a:r>
              <a:rPr lang="fr" sz="1600">
                <a:solidFill>
                  <a:srgbClr val="063A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PRIER ENTRE EUX</a:t>
            </a: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6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6790" y="698748"/>
            <a:ext cx="330475" cy="3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352" y="1802935"/>
            <a:ext cx="330475" cy="3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9202" y="1802923"/>
            <a:ext cx="330475" cy="3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3813" y="1802935"/>
            <a:ext cx="716400" cy="71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2227" y="3274723"/>
            <a:ext cx="330475" cy="3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5727" y="3274735"/>
            <a:ext cx="330475" cy="3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9499" y="1145750"/>
            <a:ext cx="210502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3813" y="1816235"/>
            <a:ext cx="716400" cy="71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3813" y="1816235"/>
            <a:ext cx="716400" cy="71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3238852" y="923385"/>
            <a:ext cx="330475" cy="3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3836277" y="444485"/>
            <a:ext cx="330475" cy="3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5294052" y="990160"/>
            <a:ext cx="330475" cy="3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5910752" y="444485"/>
            <a:ext cx="330475" cy="3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6311527" y="2415885"/>
            <a:ext cx="330475" cy="3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2693877" y="2415885"/>
            <a:ext cx="330475" cy="3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2693877" y="3359085"/>
            <a:ext cx="330475" cy="3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6075202" y="3432210"/>
            <a:ext cx="330475" cy="3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1"/>
          <p:cNvPicPr preferRelativeResize="0"/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6796777" y="1428460"/>
            <a:ext cx="330475" cy="3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2016777" y="1428460"/>
            <a:ext cx="330475" cy="33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1"/>
          <p:cNvSpPr txBox="1"/>
          <p:nvPr/>
        </p:nvSpPr>
        <p:spPr>
          <a:xfrm>
            <a:off x="525488" y="3968725"/>
            <a:ext cx="8093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et prier </a:t>
            </a:r>
            <a:r>
              <a:rPr lang="fr" sz="1600">
                <a:solidFill>
                  <a:srgbClr val="063A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POUR VOTRE PAROISSE ET SES INTENTIONS</a:t>
            </a: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600">
              <a:solidFill>
                <a:srgbClr val="063A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7" name="Google Shape;17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850" y="343898"/>
            <a:ext cx="2924839" cy="9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1"/>
          <p:cNvSpPr txBox="1"/>
          <p:nvPr/>
        </p:nvSpPr>
        <p:spPr>
          <a:xfrm>
            <a:off x="525500" y="4302275"/>
            <a:ext cx="8093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N’auriez-vous pas </a:t>
            </a:r>
            <a:r>
              <a:rPr lang="fr" sz="1600">
                <a:solidFill>
                  <a:srgbClr val="063A56"/>
                </a:solidFill>
                <a:latin typeface="Montserrat"/>
                <a:ea typeface="Montserrat"/>
                <a:cs typeface="Montserrat"/>
                <a:sym typeface="Montserrat"/>
              </a:rPr>
              <a:t>une intention qui vous tient particulièrement à cœur et que vous voudriez faire porter par la prière de votre communauté ?</a:t>
            </a:r>
            <a:endParaRPr sz="1600"/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6790" y="698748"/>
            <a:ext cx="330475" cy="3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4352" y="1802935"/>
            <a:ext cx="330475" cy="3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9202" y="1802923"/>
            <a:ext cx="330475" cy="3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3813" y="1802935"/>
            <a:ext cx="716400" cy="71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2227" y="3274723"/>
            <a:ext cx="330475" cy="3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5727" y="3274735"/>
            <a:ext cx="330475" cy="3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19499" y="1145750"/>
            <a:ext cx="210502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3813" y="1816235"/>
            <a:ext cx="716400" cy="71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